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05" r:id="rId4"/>
    <p:sldId id="306" r:id="rId5"/>
    <p:sldId id="307" r:id="rId6"/>
    <p:sldId id="308" r:id="rId7"/>
    <p:sldId id="260" r:id="rId8"/>
    <p:sldId id="259" r:id="rId9"/>
    <p:sldId id="304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16" r:id="rId19"/>
    <p:sldId id="317" r:id="rId20"/>
    <p:sldId id="318" r:id="rId21"/>
    <p:sldId id="319" r:id="rId22"/>
    <p:sldId id="320" r:id="rId23"/>
    <p:sldId id="322" r:id="rId24"/>
    <p:sldId id="285" r:id="rId25"/>
    <p:sldId id="286" r:id="rId26"/>
    <p:sldId id="287" r:id="rId27"/>
    <p:sldId id="324" r:id="rId28"/>
    <p:sldId id="309" r:id="rId29"/>
    <p:sldId id="315" r:id="rId30"/>
    <p:sldId id="333" r:id="rId31"/>
    <p:sldId id="321" r:id="rId32"/>
    <p:sldId id="323" r:id="rId33"/>
    <p:sldId id="303" r:id="rId34"/>
  </p:sldIdLst>
  <p:sldSz cx="9144000" cy="6858000" type="screen4x3"/>
  <p:notesSz cx="6881813" cy="92964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7053" autoAdjust="0"/>
  </p:normalViewPr>
  <p:slideViewPr>
    <p:cSldViewPr>
      <p:cViewPr>
        <p:scale>
          <a:sx n="79" d="100"/>
          <a:sy n="79" d="100"/>
        </p:scale>
        <p:origin x="-36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4"/>
    </p:cViewPr>
  </p:sorterViewPr>
  <p:notesViewPr>
    <p:cSldViewPr>
      <p:cViewPr>
        <p:scale>
          <a:sx n="100" d="100"/>
          <a:sy n="100" d="100"/>
        </p:scale>
        <p:origin x="-1590" y="54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F33A75-A3EE-4529-95A4-921637D4AF60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051E2E-A517-4355-92C5-BA3A0E33E1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832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887BDD-A492-415C-9540-AC801AB339C5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3104" tIns="46552" rIns="93104" bIns="4655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02D46E-75A7-4A9C-8AC2-A3053EEC5F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617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68588" y="231775"/>
            <a:ext cx="1238250" cy="928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393825"/>
            <a:ext cx="5505450" cy="72056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96A268-0A99-402E-AEA7-E22276FBA21C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36863" y="309563"/>
            <a:ext cx="1131887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471613"/>
            <a:ext cx="5505450" cy="71278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Sometimes there are student-led discussion and presentations in class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Foster critical thinking, 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Discussion helps understand the opposing views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More interesting than lecture format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Encourages better preparation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Develop public speaking skills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Do not be afraid to answer questions or contribute to classroom discussion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Feel free to ask questions in class (raise your hand).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It is ok to make mistakes – that is how we all learn!</a:t>
            </a:r>
          </a:p>
          <a:p>
            <a:pPr lvl="2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970C2-96C3-46DA-931B-6358702A8FA5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36863" y="309563"/>
            <a:ext cx="1131887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471613"/>
            <a:ext cx="5505450" cy="71278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Sometimes there are student-led discussion and presentations in class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Foster critical thinking, 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Discussion helps understand the opposing views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More interesting than lecture format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Encourages better preparation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Develop public speaking skills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Do not be afraid to answer questions or contribute to classroom discussion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Feel free to ask questions in class (raise your hand).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It is ok to make mistakes – that is how we all learn!</a:t>
            </a:r>
          </a:p>
          <a:p>
            <a:pPr lvl="2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B69F86-8FAC-4D98-AB08-EF913F96A2C0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387350"/>
            <a:ext cx="5964237" cy="8521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All students at Acadia are considered equal, regardless of gender, age, race, religion, caste, social class, etc. </a:t>
            </a:r>
          </a:p>
          <a:p>
            <a:pPr marL="0" lvl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marL="0"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Professors want to hear from all of you.</a:t>
            </a:r>
          </a:p>
          <a:p>
            <a:pPr marL="0" lvl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marL="0"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It is ok to make mistakes – that is how we all learn!</a:t>
            </a:r>
          </a:p>
          <a:p>
            <a:pPr marL="0" lvl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CA" sz="1800" b="1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982EF-C23D-4B92-AE8F-3BEB86D1642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0663" y="157163"/>
            <a:ext cx="1131887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084263"/>
            <a:ext cx="5964237" cy="7902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Choose group members wisely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Do not just choose people because they are friends, from your residence, etc.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Make sure that you have similar working habits and that they will contribute</a:t>
            </a:r>
          </a:p>
          <a:p>
            <a:pPr lvl="2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3BA22F-5F89-4336-AFC9-79566E0CBFD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0663" y="157163"/>
            <a:ext cx="1131887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084263"/>
            <a:ext cx="5964237" cy="7902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Choose group members wisely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Do not just choose people because they are friends, from your residence, etc.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Make sure that you have similar working habits and that they will contribute</a:t>
            </a:r>
          </a:p>
          <a:p>
            <a:pPr lvl="2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63C78D-7B03-4BD7-B905-8C95006EF56C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0663" y="157163"/>
            <a:ext cx="1131887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084263"/>
            <a:ext cx="5964237" cy="7902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193F9D-3C07-4ED1-B3D8-79A76B05422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0663" y="157163"/>
            <a:ext cx="1131887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084263"/>
            <a:ext cx="5964237" cy="7902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spcBef>
                <a:spcPct val="0"/>
              </a:spcBef>
            </a:pPr>
            <a:r>
              <a:rPr lang="en-US" smtClean="0"/>
              <a:t>“reasonable reflective thinking focused on deciding what to believe or do.”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"the intellectually disciplined process of actively and skillfully conceptualizing, applying, analyzing, synthesizing, and/or evaluating information gathered from, or generated by, observation, experience, reflection, reasoning, or communication, as a guide to belief and action"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E0F5DF-47A7-4B87-ADFA-47CEDC8B1484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68588" y="231775"/>
            <a:ext cx="1238250" cy="928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393825"/>
            <a:ext cx="5505450" cy="72056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z="1800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7A0D2E-8725-4F3B-BE63-4FAECEA9868C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36863" y="309563"/>
            <a:ext cx="1131887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393825"/>
            <a:ext cx="5505450" cy="72056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Possible penalties 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Re-do the assigned work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letter in your file in the Registrar’s office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Fail the assignment, paper or test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Fail the course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Expulsion from the university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Cheaters are the biggest losers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Students come to university to learn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Learning is avoided when cheating is used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Classmates and profs often know if you cheat,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Do you want to graduate with that? </a:t>
            </a: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24F3D-54F7-400F-B3F7-239E6A9794BE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If you help someone cheat or plagiarize you may be considered equally guilty of the infraction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E.g., Giving someone your paper or assignment to copy</a:t>
            </a: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92055B-1567-4A11-9479-B1919023F6E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08275" y="157163"/>
            <a:ext cx="1236663" cy="928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393825"/>
            <a:ext cx="5505450" cy="72056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z="180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48A28-2FF7-4768-B8A2-18DD09B42C9D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68588" y="231775"/>
            <a:ext cx="1316037" cy="9890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393825"/>
            <a:ext cx="5505450" cy="72056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Using the same paper in two or more courses .</a:t>
            </a: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6E2124-8F1D-45B2-8CE8-7F8E5B53BCA2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7800" y="231775"/>
            <a:ext cx="1138238" cy="854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239838"/>
            <a:ext cx="5505450" cy="7359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How can you avoid plagiarizing?</a:t>
            </a:r>
          </a:p>
          <a:p>
            <a:pPr lvl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Read enough articles to educate yourself on the topic,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Summarize the main points in your notes,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Write what was written in your own words,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Cite any idea that was not your own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Do not copy/paste text in directly and then change a word or two.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If you use a direct quote, make sure that you use quotation marks and have all appropriate source information included.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Do not use too many quotes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Make sure you have a reference page, bibliography or works cited page</a:t>
            </a:r>
          </a:p>
          <a:p>
            <a:pPr>
              <a:spcBef>
                <a:spcPct val="0"/>
              </a:spcBef>
            </a:pPr>
            <a:r>
              <a:rPr lang="en-US" u="sng" smtClean="0">
                <a:latin typeface="Arial" charset="0"/>
                <a:cs typeface="Arial" charset="0"/>
              </a:rPr>
              <a:t>Never copy/paste text</a:t>
            </a:r>
            <a:r>
              <a:rPr lang="en-US" smtClean="0">
                <a:latin typeface="Arial" charset="0"/>
                <a:cs typeface="Arial" charset="0"/>
              </a:rPr>
              <a:t> in directly and then change a word or two.</a:t>
            </a:r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CF386-3AA6-4B8A-90A6-7E4F9E5E3D33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44788" y="231775"/>
            <a:ext cx="1316037" cy="9890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549400"/>
            <a:ext cx="5505450" cy="70500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z="180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DE7619-7594-455E-8090-F6EEC1D905FC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2875" y="157163"/>
            <a:ext cx="1133475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317625"/>
            <a:ext cx="5505450" cy="72818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8171B4-973F-45D0-849A-372EB981FECC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68588" y="231775"/>
            <a:ext cx="1238250" cy="928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393825"/>
            <a:ext cx="5505450" cy="72056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z="180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7A0D2E-8725-4F3B-BE63-4FAECEA9868C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200" smtClean="0"/>
              <a:t>How much time?</a:t>
            </a:r>
          </a:p>
          <a:p>
            <a:pPr lvl="1">
              <a:spcBef>
                <a:spcPct val="0"/>
              </a:spcBef>
            </a:pPr>
            <a:r>
              <a:rPr lang="en-US" sz="2800" smtClean="0"/>
              <a:t>10 hours/week for each class (outside of class time)</a:t>
            </a:r>
          </a:p>
          <a:p>
            <a:pPr>
              <a:spcBef>
                <a:spcPct val="0"/>
              </a:spcBef>
            </a:pPr>
            <a:r>
              <a:rPr lang="en-US" sz="3200" smtClean="0"/>
              <a:t>Use the course outline (syllabus) as a time management tool</a:t>
            </a:r>
          </a:p>
          <a:p>
            <a:pPr lvl="1">
              <a:spcBef>
                <a:spcPct val="0"/>
              </a:spcBef>
            </a:pPr>
            <a:r>
              <a:rPr lang="en-US" sz="2800" smtClean="0"/>
              <a:t>Add important dates to your schedule right away</a:t>
            </a:r>
          </a:p>
          <a:p>
            <a:pPr>
              <a:spcBef>
                <a:spcPct val="0"/>
              </a:spcBef>
            </a:pPr>
            <a:r>
              <a:rPr lang="en-US" sz="3200" smtClean="0"/>
              <a:t>Look closely at point values and allocate your time accordingly</a:t>
            </a: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168A7B-6206-4FA9-9153-6E98D5FD438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0A22F-7274-419A-94DA-28A6DA4F4806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Make sure you are well-rested</a:t>
            </a:r>
          </a:p>
          <a:p>
            <a:pPr>
              <a:spcBef>
                <a:spcPct val="0"/>
              </a:spcBef>
            </a:pPr>
            <a:r>
              <a:rPr lang="en-US" smtClean="0"/>
              <a:t>	Studying or working on a project when sleep-deprived is not productive</a:t>
            </a:r>
          </a:p>
          <a:p>
            <a:pPr>
              <a:spcBef>
                <a:spcPct val="0"/>
              </a:spcBef>
            </a:pPr>
            <a:r>
              <a:rPr lang="en-US" smtClean="0"/>
              <a:t>	It is easy to make mistakes if you are sleep-deprived while studying, presenting , or writing  an exam</a:t>
            </a:r>
          </a:p>
          <a:p>
            <a:pPr>
              <a:spcBef>
                <a:spcPct val="0"/>
              </a:spcBef>
            </a:pPr>
            <a:r>
              <a:rPr lang="en-US" smtClean="0"/>
              <a:t>Take occasional breaks while studying</a:t>
            </a:r>
            <a:endParaRPr lang="en-CA" smtClean="0"/>
          </a:p>
          <a:p>
            <a:pPr>
              <a:spcBef>
                <a:spcPct val="0"/>
              </a:spcBef>
            </a:pPr>
            <a:r>
              <a:rPr lang="en-US" smtClean="0"/>
              <a:t>	Productivity decreases if you work at something continuously for hours at a time without a break, regardless of whether the activity is physical or mental.</a:t>
            </a:r>
          </a:p>
          <a:p>
            <a:pPr>
              <a:spcBef>
                <a:spcPct val="0"/>
              </a:spcBef>
            </a:pPr>
            <a:r>
              <a:rPr lang="en-US" smtClean="0"/>
              <a:t>	For this reason, it is important to take rest breaks. The idea is to rest before you get tired. If you wait until you become tired, it’s too late. (analogy: replenishing fluids &amp; electrolytes while exercising on a hot day)</a:t>
            </a:r>
            <a:endParaRPr lang="en-C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44BB91-D24F-4644-94B1-33B5BD7300D5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Other tips for active studying: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0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Can work in groups instead of studying by yourself. However, be careful to ensure that everyone is working and not socializing.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Ask yourself how one concept differs from another</a:t>
            </a:r>
            <a:endParaRPr lang="en-CA" sz="20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CA" sz="2000" smtClean="0"/>
              <a:t>Think about applications of the material</a:t>
            </a: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CF4A2B-C566-4DC5-A3A4-A93F9BBB4C21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Some readings and assigned tasks should be done BEFORE class. </a:t>
            </a:r>
            <a:endParaRPr lang="en-C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2EEB50-2EB8-4751-B6F9-72062FEF22CF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97175" y="157163"/>
            <a:ext cx="1131888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239838"/>
            <a:ext cx="5505450" cy="7359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600" smtClean="0">
                <a:latin typeface="Arial" charset="0"/>
                <a:cs typeface="Arial" charset="0"/>
              </a:rPr>
              <a:t>Attendance is important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Grades are sometimes based on attendance (e.g., participation)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It is better to get information first-hand (don’t rely on peers; they may not always be reliable)</a:t>
            </a:r>
          </a:p>
          <a:p>
            <a:pPr>
              <a:spcBef>
                <a:spcPct val="0"/>
              </a:spcBef>
            </a:pPr>
            <a:r>
              <a:rPr lang="en-US" sz="3600" smtClean="0">
                <a:latin typeface="Arial" charset="0"/>
                <a:cs typeface="Arial" charset="0"/>
              </a:rPr>
              <a:t>Arrive on time for class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If you are late, enter discretely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Cell phone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Turn it off before class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If it rings, turn it off OR take the call elsewhere</a:t>
            </a:r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2AC79E-B806-4C15-A37A-0C153C06DFC0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Other readings and assigned tasks will be assigned in class. </a:t>
            </a:r>
            <a:endParaRPr lang="en-C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9E1907-5782-4BD4-9202-AB66721792C1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12F324-CD7D-4896-A16B-1355444DC6B9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46375" y="309563"/>
            <a:ext cx="1339850" cy="1006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549400"/>
            <a:ext cx="5505450" cy="70500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endParaRPr lang="en-C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BA3B9A-5166-4CF7-A46B-5222B02257ED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27E3D5-4A3D-48C9-9BC2-5DE9E649EC53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78100" y="231775"/>
            <a:ext cx="1343025" cy="1008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471613"/>
            <a:ext cx="5505450" cy="71278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600" smtClean="0">
                <a:latin typeface="Arial" charset="0"/>
                <a:cs typeface="Arial" charset="0"/>
              </a:rPr>
              <a:t>Laptop use in class</a:t>
            </a: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Not mandatory to use in every class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e.g., notes can be taken by hand</a:t>
            </a: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Have the laptop on before class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Turn off the sound on your computer</a:t>
            </a: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Be respectful of others in the classroom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Use the laptop for taking notes, doing in-class work and assignments, etc.</a:t>
            </a: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Do not use the laptop for material that is unrelated to the course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E-mail, movies, surfing the web, MSN, etc.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If another student is doing it, you can move to another spot or tell the student to stop. </a:t>
            </a:r>
          </a:p>
          <a:p>
            <a:pPr>
              <a:spcBef>
                <a:spcPct val="0"/>
              </a:spcBef>
            </a:pPr>
            <a:endParaRPr lang="en-CA" sz="1800" b="1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98969E-247B-4955-B86D-55CF4666087A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20975" y="157163"/>
            <a:ext cx="1131888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8" y="1239838"/>
            <a:ext cx="6116637" cy="7359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smtClean="0">
                <a:latin typeface="Arial" charset="0"/>
                <a:cs typeface="Arial" charset="0"/>
              </a:rPr>
              <a:t>What if you are sick or have a family emergency?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Documentation and contacting the professor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	It is important that you contact the professor and provide documentation (e.g., doctor’s note; obituary or death certificate) to the Registrar’s Office as soon as possible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Missing class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Get the notes from a peer. After you have reviewed them, come to office hours if you have questions.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Assignments and tests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Professors have different policies regarding assignments &amp; tests (e.g., you may be allowed to write a make-up test; others may transfer the weight of the missed test to the final exam).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F09B4-9857-47E4-B66A-720E1AC92935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92388" y="231775"/>
            <a:ext cx="1392237" cy="1046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393825"/>
            <a:ext cx="5505450" cy="72056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400" smtClean="0">
                <a:latin typeface="Arial" charset="0"/>
                <a:cs typeface="Arial" charset="0"/>
              </a:rPr>
              <a:t>If you do not have a documented reason for missing class, do not expect the same type of accommodations</a:t>
            </a: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Class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You are welcome to ask specific questions about the material you missed, but professors will not go over the entire class with you.</a:t>
            </a: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Assignments 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Late assignments are often penalized (e.g., 10% per day). Some professors may not accept late assignments. </a:t>
            </a: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Tests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A grade of zero is normally assigned for tests missed without a valid reason.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7DF7A-2568-4161-85B2-4F9E341734F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65138"/>
            <a:ext cx="5735637" cy="81343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600" smtClean="0">
                <a:latin typeface="Arial" charset="0"/>
                <a:cs typeface="Arial" charset="0"/>
              </a:rPr>
              <a:t>Office hours</a:t>
            </a: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Make use of office hours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Do not be afraid to go and see a professor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These are the times that professors have set aside to meet with students</a:t>
            </a: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Come as soon as possible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It is better to ask questions about difficult material before a midterm</a:t>
            </a:r>
            <a:endParaRPr lang="en-US" sz="320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sz="3200" smtClean="0">
                <a:latin typeface="Arial" charset="0"/>
                <a:cs typeface="Arial" charset="0"/>
              </a:rPr>
              <a:t>Be prepared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Have a list of questions ready</a:t>
            </a:r>
          </a:p>
          <a:p>
            <a:pPr lvl="2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Have your computer ready</a:t>
            </a:r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8ECAC-E8CC-4D4B-91A5-46DDFBA882F3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0663" y="157163"/>
            <a:ext cx="1131887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975" y="1239838"/>
            <a:ext cx="5505450" cy="7359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600" smtClean="0">
                <a:latin typeface="Arial" charset="0"/>
                <a:cs typeface="Arial" charset="0"/>
              </a:rPr>
              <a:t>How to address your professors?</a:t>
            </a:r>
            <a:r>
              <a:rPr lang="en-US" sz="3200" smtClean="0">
                <a:latin typeface="Arial" charset="0"/>
                <a:cs typeface="Arial" charset="0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en-US" sz="2800" smtClean="0">
                <a:latin typeface="Arial" charset="0"/>
                <a:cs typeface="Arial" charset="0"/>
              </a:rPr>
              <a:t>Take your cue from the professor</a:t>
            </a:r>
          </a:p>
          <a:p>
            <a:pPr lvl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When in doubt, be formal (regardless of the professor’s background, i.e., whether the professor is male or female, young or old)</a:t>
            </a:r>
          </a:p>
          <a:p>
            <a:pPr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4596D8-6986-47D9-9F50-56521E7F29D3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CAB62-A17D-4429-9FE8-C2278D4384E3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57C6AC60-9B70-488A-8F3B-35A242C9C607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F47F-3CE1-4253-BD8A-6607663722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4CA9-45D7-4017-BF0B-42F51E520D5E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64B5A-A2A6-41A6-96DD-90BC56D77F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23E7-7F30-44CD-BBBF-5B6578703080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49D4-0639-4E56-B098-230DB932DF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AAF0-083C-4CDF-8CAB-6291E4D25633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DD64C-9284-49DF-80D8-8135586267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F8EB-905E-4E30-9A70-79F18258726A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185-FE4D-4001-B878-ABCEF8DBBC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8168-8274-4B5F-BDF2-1F18AB3850D5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81877-2C0C-45B2-B821-EE6B8E5579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D7C9-8DC3-4FBD-BC62-66277356B535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F344B-0CB7-4107-A839-47C64DBDCA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A8D5-D20B-4A9A-A173-D619DF8FC68E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E09B3-F46C-4CC4-8A59-0DBD5F0333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933E-274C-4053-9211-547216914CF3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A73E-7727-47A6-9B83-BE9F2039A3C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E5D0-B262-41F3-8D15-685A425B823D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C1FE-0833-4942-9624-526E17F623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F04F-00DE-4623-B46F-787F242EF1CD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DFC22-CDF4-4124-9034-392C8FD996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3521C6-7C05-4134-8574-72960155B3D4}" type="datetimeFigureOut">
              <a:rPr lang="en-US"/>
              <a:pPr>
                <a:defRPr/>
              </a:pPr>
              <a:t>10/1/2012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A496DD-3984-4693-8DAC-B66B5B5C12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7" r:id="rId1"/>
    <p:sldLayoutId id="2147484180" r:id="rId2"/>
    <p:sldLayoutId id="2147484188" r:id="rId3"/>
    <p:sldLayoutId id="2147484181" r:id="rId4"/>
    <p:sldLayoutId id="2147484182" r:id="rId5"/>
    <p:sldLayoutId id="2147484183" r:id="rId6"/>
    <p:sldLayoutId id="2147484189" r:id="rId7"/>
    <p:sldLayoutId id="2147484184" r:id="rId8"/>
    <p:sldLayoutId id="2147484185" r:id="rId9"/>
    <p:sldLayoutId id="2147484186" r:id="rId10"/>
    <p:sldLayoutId id="2147484190" r:id="rId11"/>
  </p:sldLayoutIdLst>
  <p:txStyles>
    <p:titleStyle>
      <a:lvl1pPr algn="ctr" rtl="0" fontAlgn="base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Tunga" pitchFamily="34" charset="0"/>
          <a:cs typeface="Tunga" pitchFamily="2"/>
        </a:defRPr>
      </a:lvl1pPr>
      <a:lvl2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2pPr>
      <a:lvl3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3pPr>
      <a:lvl4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4pPr>
      <a:lvl5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34" charset="0"/>
          <a:cs typeface="Tunga" pitchFamily="34" charset="0"/>
        </a:defRPr>
      </a:lvl9pPr>
    </p:titleStyle>
    <p:bodyStyle>
      <a:lvl1pPr algn="ctr" rtl="0" fontAlgn="base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fontAlgn="base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hyperlink" Target="http://www2.acadiau.ca/student-services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13.jpeg"/><Relationship Id="rId4" Type="http://schemas.openxmlformats.org/officeDocument/2006/relationships/hyperlink" Target="http://wic.acadiau.ca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14.png"/><Relationship Id="rId4" Type="http://schemas.openxmlformats.org/officeDocument/2006/relationships/hyperlink" Target="http://counsel.acadiau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352" y="1295400"/>
            <a:ext cx="7851648" cy="2590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1"/>
                </a:solidFill>
                <a:ea typeface="+mj-ea"/>
              </a:rPr>
              <a:t>Pointers for Success at Acadia</a:t>
            </a:r>
            <a:br>
              <a:rPr lang="en-US" sz="6000" dirty="0" smtClean="0">
                <a:solidFill>
                  <a:schemeClr val="tx1"/>
                </a:solidFill>
                <a:ea typeface="+mj-ea"/>
              </a:rPr>
            </a:br>
            <a:r>
              <a:rPr lang="en-US" sz="6000" dirty="0" smtClean="0">
                <a:solidFill>
                  <a:schemeClr val="tx1"/>
                </a:solidFill>
                <a:ea typeface="+mj-ea"/>
              </a:rPr>
              <a:t>and Beyond</a:t>
            </a:r>
            <a:endParaRPr lang="en-CA" sz="60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572000"/>
            <a:ext cx="8458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  <a:cs typeface="Arial" pitchFamily="34" charset="0"/>
              </a:rPr>
              <a:t>Following these guidelines will help you not only at Acadia, but also in your future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148" name="Picture 4" descr="http://acorn-ns.ca/images/Acadia_C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717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28600" y="52578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Professor Connie Foote and Professor Yinglei Wang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with </a:t>
            </a:r>
            <a:r>
              <a:rPr lang="en-US" sz="2400" b="1" dirty="0"/>
              <a:t>thanks to </a:t>
            </a:r>
            <a:r>
              <a:rPr lang="en-US" sz="2400" b="1" dirty="0" smtClean="0"/>
              <a:t>Dr. Wanda Campbell, Dr. Rob </a:t>
            </a:r>
            <a:r>
              <a:rPr lang="en-US" sz="2400" b="1" dirty="0" err="1" smtClean="0"/>
              <a:t>Raeside</a:t>
            </a:r>
            <a:r>
              <a:rPr lang="en-US" sz="2400" b="1" dirty="0" smtClean="0"/>
              <a:t> and </a:t>
            </a:r>
            <a:r>
              <a:rPr lang="en-US" sz="2400" b="1" dirty="0"/>
              <a:t>many others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7338" y="1989138"/>
            <a:ext cx="8551862" cy="48006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Class Participation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Feel free (raise your hand) to ask and answer questions, to express your viewpoint.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Student-led discussions and presentations in class are common.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Always be respectful of classmates and professors.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3334" y="381000"/>
            <a:ext cx="8229600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Group Work &amp;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Class Participation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989138"/>
            <a:ext cx="8991600" cy="480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Class Participation – why?</a:t>
            </a:r>
          </a:p>
          <a:p>
            <a:pPr lvl="1" indent="1371600" algn="l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 foster critical thinking</a:t>
            </a:r>
          </a:p>
          <a:p>
            <a:pPr lvl="1" indent="1371600" algn="l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 understand opposing views</a:t>
            </a:r>
          </a:p>
          <a:p>
            <a:pPr lvl="1" indent="1371600" algn="l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 variety of formats</a:t>
            </a:r>
          </a:p>
          <a:p>
            <a:pPr lvl="1" indent="1371600" algn="l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 encourages preparation</a:t>
            </a:r>
          </a:p>
          <a:p>
            <a:pPr lvl="1" algn="l" fontAlgn="auto">
              <a:spcAft>
                <a:spcPts val="0"/>
              </a:spcAft>
              <a:tabLst>
                <a:tab pos="1371600" algn="l"/>
              </a:tabLs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	- develops public speaking skills.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3334" y="381000"/>
            <a:ext cx="8229600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Group Work &amp;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Class Participation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8763000" cy="46259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Equality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All students are considered equal.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If students are asked to participate, all should feel free to do so.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Classrooms and group meetings should be a 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safe place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to speak and state your views and even make mistakes.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3334" y="381000"/>
            <a:ext cx="8229600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chemeClr val="bg1"/>
                </a:solidFill>
              </a:rPr>
              <a:t>Group Work &amp; Class Participation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752600"/>
            <a:ext cx="4441825" cy="487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Group work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Usually assigned by instructor.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Offer to do what you are good at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– but seek variety.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Don’t be shy.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81000"/>
            <a:ext cx="8229600" cy="1219200"/>
          </a:xfrm>
          <a:solidFill>
            <a:srgbClr val="CCECFF"/>
          </a:solidFill>
          <a:ln>
            <a:solidFill>
              <a:srgbClr val="CCECFF"/>
            </a:solidFill>
          </a:ln>
        </p:spPr>
        <p:txBody>
          <a:bodyPr rIns="4572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a typeface="+mj-ea"/>
              </a:rPr>
              <a:t>Group Work &amp; Class Participation</a:t>
            </a:r>
            <a:endParaRPr lang="en-CA" sz="40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025" y="2133600"/>
            <a:ext cx="46005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752600"/>
            <a:ext cx="4114800" cy="487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Group work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Don’t be afraid to contribute your ideas.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May be graded individually.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81000"/>
            <a:ext cx="8229600" cy="1219200"/>
          </a:xfrm>
          <a:solidFill>
            <a:srgbClr val="CCECFF"/>
          </a:solidFill>
          <a:ln>
            <a:solidFill>
              <a:srgbClr val="CCECFF"/>
            </a:solidFill>
          </a:ln>
        </p:spPr>
        <p:txBody>
          <a:bodyPr rIns="4572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a typeface="+mj-ea"/>
              </a:rPr>
              <a:t>Group Work &amp; Class Participation</a:t>
            </a:r>
            <a:endParaRPr lang="en-CA" sz="40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025" y="2133600"/>
            <a:ext cx="46005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81000"/>
            <a:ext cx="8229600" cy="1219200"/>
          </a:xfrm>
          <a:solidFill>
            <a:srgbClr val="CCECFF"/>
          </a:solidFill>
          <a:ln>
            <a:solidFill>
              <a:srgbClr val="CCECFF"/>
            </a:solidFill>
          </a:ln>
        </p:spPr>
        <p:txBody>
          <a:bodyPr rIns="4572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a typeface="+mj-ea"/>
              </a:rPr>
              <a:t>critical thinking</a:t>
            </a:r>
            <a:endParaRPr lang="en-CA" sz="4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9063" y="1752600"/>
            <a:ext cx="8915400" cy="487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Education 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versus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training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Training: narrow focus leading to high skills proficiency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Education: broad perspective leading to ability to solve problems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Different ways of thinking.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81000"/>
            <a:ext cx="8229600" cy="1219200"/>
          </a:xfrm>
          <a:solidFill>
            <a:srgbClr val="CCECFF"/>
          </a:solidFill>
          <a:ln>
            <a:solidFill>
              <a:srgbClr val="CCECFF"/>
            </a:solidFill>
          </a:ln>
        </p:spPr>
        <p:txBody>
          <a:bodyPr rIns="4572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a typeface="+mj-ea"/>
              </a:rPr>
              <a:t>critical thinking</a:t>
            </a:r>
            <a:endParaRPr lang="en-CA" sz="4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8938" y="1752600"/>
            <a:ext cx="8374062" cy="487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“Thinking about thinking”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Conceptualization, analysis,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application, evaluation.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Requires gathering all the facts and then reflecting on them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---------------------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Not applicable in every course.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457200"/>
            <a:ext cx="7851648" cy="3276600"/>
          </a:xfrm>
          <a:solidFill>
            <a:schemeClr val="bg1"/>
          </a:solidFill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rgbClr val="FF0000"/>
                </a:solidFill>
                <a:ea typeface="+mj-ea"/>
              </a:rPr>
              <a:t>Academic Integrity</a:t>
            </a:r>
            <a:endParaRPr lang="en-CA" sz="4500" dirty="0" err="1" smtClean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3352800"/>
            <a:ext cx="8305800" cy="317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5400"/>
              </a:lnSpc>
              <a:defRPr/>
            </a:pPr>
            <a:r>
              <a:rPr lang="en-CA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3600" dirty="0" smtClean="0">
                <a:latin typeface="Arial" pitchFamily="34" charset="0"/>
                <a:cs typeface="Arial" pitchFamily="34" charset="0"/>
              </a:rPr>
              <a:t>Cheating</a:t>
            </a:r>
          </a:p>
          <a:p>
            <a:pPr fontAlgn="auto">
              <a:lnSpc>
                <a:spcPts val="5400"/>
              </a:lnSpc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Plagiarism</a:t>
            </a:r>
          </a:p>
          <a:p>
            <a:pPr fontAlgn="auto">
              <a:lnSpc>
                <a:spcPts val="5400"/>
              </a:lnSpc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How can you avoid plagiarizing?</a:t>
            </a:r>
          </a:p>
          <a:p>
            <a:pPr fontAlgn="auto">
              <a:lnSpc>
                <a:spcPts val="5400"/>
              </a:lnSpc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When &amp; how do you cite a source?</a:t>
            </a:r>
          </a:p>
          <a:p>
            <a:pPr fontAlgn="auto">
              <a:lnSpc>
                <a:spcPts val="5400"/>
              </a:lnSpc>
              <a:defRPr/>
            </a:pPr>
            <a:endParaRPr lang="en-CA" sz="3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ts val="5400"/>
              </a:lnSpc>
              <a:defRPr/>
            </a:pP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82000" cy="4876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Cheating and plagiarism are not tolerated in university.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Read pp.33-34 of the 2012/13 Acadia University academic calendar.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Penalties vary from re-doing the work,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letter in your file, failing the assignment, failing the course, expulsion from the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university.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Cheaters cheat themselves</a:t>
            </a:r>
          </a:p>
          <a:p>
            <a:pPr fontAlgn="auto">
              <a:spcAft>
                <a:spcPts val="0"/>
              </a:spcAft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9912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bg1"/>
                </a:solidFill>
                <a:ea typeface="+mj-ea"/>
              </a:rPr>
              <a:t>Academic Integrity</a:t>
            </a:r>
            <a:endParaRPr lang="en-CA" sz="4100" dirty="0">
              <a:solidFill>
                <a:schemeClr val="bg1"/>
              </a:solidFill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30350"/>
            <a:ext cx="8382000" cy="495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Passing in someone else’s words or ideas as your own in reports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tests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Copying, buying term papers, plagiarizing.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Using the same paper in two or more courses.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Helping someone else cheat.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19" y="381000"/>
            <a:ext cx="5867400" cy="929640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bg1"/>
                </a:solidFill>
                <a:ea typeface="+mj-ea"/>
              </a:rPr>
              <a:t>What is cheating?</a:t>
            </a:r>
            <a:endParaRPr lang="en-CA" sz="41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16388" name="Picture 2" descr="C:\Users\wcampbel\AppData\Local\Microsoft\Windows\Temporary Internet Files\Content.IE5\ZBLP2ZZ7\MP900439403[1].jpg"/>
          <p:cNvPicPr>
            <a:picLocks noChangeAspect="1" noChangeArrowheads="1"/>
          </p:cNvPicPr>
          <p:nvPr/>
        </p:nvPicPr>
        <p:blipFill>
          <a:blip r:embed="rId4" cstate="print"/>
          <a:srcRect t="25169" r="7349"/>
          <a:stretch>
            <a:fillRect/>
          </a:stretch>
        </p:blipFill>
        <p:spPr bwMode="auto">
          <a:xfrm>
            <a:off x="2590800" y="4343400"/>
            <a:ext cx="37099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8800"/>
            <a:ext cx="7589838" cy="4389438"/>
          </a:xfrm>
        </p:spPr>
        <p:txBody>
          <a:bodyPr>
            <a:normAutofit/>
          </a:bodyPr>
          <a:lstStyle/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Behaviour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in the Classroom</a:t>
            </a:r>
          </a:p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Interacting with your Professors</a:t>
            </a:r>
          </a:p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Group work</a:t>
            </a:r>
          </a:p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Critical Thinking</a:t>
            </a:r>
          </a:p>
          <a:p>
            <a:pPr fontAlgn="auto">
              <a:spcAft>
                <a:spcPts val="0"/>
              </a:spcAft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C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  <a:noFill/>
        </p:spPr>
        <p:txBody>
          <a:bodyPr rIns="4572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Pointers for Success in the Classroom</a:t>
            </a:r>
            <a:endParaRPr lang="en-CA" sz="4100" dirty="0">
              <a:solidFill>
                <a:schemeClr val="tx1">
                  <a:lumMod val="50000"/>
                  <a:lumOff val="50000"/>
                </a:schemeClr>
              </a:solidFill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7848600" cy="438943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Plagiarism is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stealing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another person’s words or ideas and presenting them as if they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were your own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Failing to cite sources of information used,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Improper use of quotes.</a:t>
            </a:r>
          </a:p>
          <a:p>
            <a:pPr fontAlgn="auto">
              <a:spcAft>
                <a:spcPts val="0"/>
              </a:spcAft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96112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bg1"/>
                </a:solidFill>
                <a:ea typeface="+mj-ea"/>
              </a:rPr>
              <a:t>What is Plagiarism?</a:t>
            </a:r>
            <a:endParaRPr lang="en-CA" sz="41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17412" name="Picture 2" descr="C:\Users\wcampbel\AppData\Local\Microsoft\Windows\Temporary Internet Files\Content.IE5\83YNIU48\MC9002875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22098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7543800" cy="454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How can you avoid plagiarizing?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Read enough articles to educate yourself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Summarize in your notes,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Write your own words,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Cite any idea that was not your own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000" u="sng" dirty="0" smtClean="0">
                <a:latin typeface="Arial" pitchFamily="34" charset="0"/>
                <a:cs typeface="Arial" pitchFamily="34" charset="0"/>
              </a:rPr>
              <a:t>Never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copy/paste text.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96112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bg1"/>
                </a:solidFill>
                <a:ea typeface="+mj-ea"/>
              </a:rPr>
              <a:t>Academic Integrity</a:t>
            </a:r>
            <a:endParaRPr lang="en-CA" sz="4100" dirty="0">
              <a:solidFill>
                <a:schemeClr val="bg1"/>
              </a:solidFill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When &amp; how do you cite a source?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You do not need to cite a source if it is 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general knowledge.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When in doubt, cite the source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l" fontAlgn="auto">
              <a:spcAft>
                <a:spcPts val="0"/>
              </a:spcAft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Check out the plagiarism tutorial     		             on the Library website: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Including the findings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of other researchers in your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   term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paper makes your paper better … 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just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give credit where credit is due.</a:t>
            </a:r>
          </a:p>
          <a:p>
            <a:pPr lvl="2" algn="l" fontAlgn="auto">
              <a:spcAft>
                <a:spcPts val="0"/>
              </a:spcAft>
              <a:defRPr/>
            </a:pPr>
            <a:endParaRPr lang="en-CA" sz="2800" dirty="0" smtClean="0"/>
          </a:p>
          <a:p>
            <a:pPr lvl="1" algn="l" fontAlgn="auto">
              <a:spcAft>
                <a:spcPts val="0"/>
              </a:spcAft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96112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bg1"/>
                </a:solidFill>
                <a:ea typeface="+mj-ea"/>
              </a:rPr>
              <a:t>Academic Integrity</a:t>
            </a:r>
            <a:endParaRPr lang="en-CA" sz="41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559050"/>
            <a:ext cx="3352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774825"/>
            <a:ext cx="6629400" cy="4625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If you are having difficulty with your assignment or paper, seek help from: 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Professor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Academic librarian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Writing centre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Numeracy centre.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96112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bg1"/>
                </a:solidFill>
                <a:ea typeface="+mj-ea"/>
              </a:rPr>
              <a:t>Academic Integrity</a:t>
            </a:r>
            <a:endParaRPr lang="en-CA" sz="41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20484" name="Picture 3" descr="C:\Users\wcampbel\AppData\Local\Microsoft\Windows\Temporary Internet Files\Content.IE5\83YNIU48\MC90043475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81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457200"/>
            <a:ext cx="7851648" cy="2590800"/>
          </a:xfr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 err="1" smtClean="0">
                <a:solidFill>
                  <a:srgbClr val="FF0000"/>
                </a:solidFill>
                <a:ea typeface="+mj-ea"/>
              </a:rPr>
              <a:t>Pointers for Success Outside of the Classroom</a:t>
            </a:r>
            <a:endParaRPr lang="en-CA" sz="4500" dirty="0" err="1" smtClean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971800"/>
            <a:ext cx="8305800" cy="3559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5400"/>
              </a:lnSpc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Time Management</a:t>
            </a:r>
          </a:p>
          <a:p>
            <a:pPr fontAlgn="auto">
              <a:lnSpc>
                <a:spcPts val="5400"/>
              </a:lnSpc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Study Strategies</a:t>
            </a:r>
          </a:p>
          <a:p>
            <a:pPr fontAlgn="auto">
              <a:lnSpc>
                <a:spcPts val="5400"/>
              </a:lnSpc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Preparation </a:t>
            </a:r>
          </a:p>
          <a:p>
            <a:pPr fontAlgn="auto">
              <a:lnSpc>
                <a:spcPts val="5400"/>
              </a:lnSpc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Making use of Campus Resources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752600"/>
            <a:ext cx="7543800" cy="4625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How much time?</a:t>
            </a:r>
          </a:p>
          <a:p>
            <a:pPr fontAlgn="auto">
              <a:spcAft>
                <a:spcPts val="0"/>
              </a:spcAf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Use the course outline (syllabus) as a time management tool</a:t>
            </a:r>
          </a:p>
          <a:p>
            <a:pPr fontAlgn="auto">
              <a:spcAft>
                <a:spcPts val="0"/>
              </a:spcAft>
              <a:defRPr/>
            </a:pPr>
            <a:endParaRPr lang="en-US" sz="3600" b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Look closely at point values and allocate your time accordingly.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3334" y="381000"/>
            <a:ext cx="8229600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Time management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209800"/>
            <a:ext cx="7696200" cy="46482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Testing and Grading Schedule</a:t>
            </a:r>
          </a:p>
          <a:p>
            <a:pPr lvl="1" fontAlgn="auto">
              <a:lnSpc>
                <a:spcPts val="2600"/>
              </a:lnSpc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Class Participation – 10%</a:t>
            </a:r>
          </a:p>
          <a:p>
            <a:pPr lvl="1" fontAlgn="auto">
              <a:lnSpc>
                <a:spcPts val="2600"/>
              </a:lnSpc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Lab reports (5) – 10%</a:t>
            </a:r>
          </a:p>
          <a:p>
            <a:pPr lvl="1" fontAlgn="auto">
              <a:lnSpc>
                <a:spcPts val="2600"/>
              </a:lnSpc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Term Assignment – 30%</a:t>
            </a:r>
          </a:p>
          <a:p>
            <a:pPr lvl="1" fontAlgn="auto">
              <a:lnSpc>
                <a:spcPts val="2600"/>
              </a:lnSpc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Midterm – 20%</a:t>
            </a:r>
          </a:p>
          <a:p>
            <a:pPr lvl="1" fontAlgn="auto">
              <a:lnSpc>
                <a:spcPts val="2600"/>
              </a:lnSpc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Final Exam – 30%</a:t>
            </a:r>
          </a:p>
          <a:p>
            <a:pPr fontAlgn="auto">
              <a:spcAft>
                <a:spcPts val="0"/>
              </a:spcAft>
              <a:defRPr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Monday. You have a lab report due on Wednesday and the term assignment due on Friday. What should you do?</a:t>
            </a:r>
            <a:endParaRPr lang="en-C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267" y="381000"/>
            <a:ext cx="8229600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Time management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199" y="1295400"/>
            <a:ext cx="4114800" cy="701040"/>
          </a:xfrm>
          <a:solidFill>
            <a:srgbClr val="CCECFF"/>
          </a:solidFill>
          <a:ln>
            <a:solidFill>
              <a:srgbClr val="CCECFF"/>
            </a:solidFill>
          </a:ln>
        </p:spPr>
        <p:txBody>
          <a:bodyPr rIns="4572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bg1"/>
                </a:solidFill>
                <a:ea typeface="+mj-ea"/>
              </a:rPr>
              <a:t>Example</a:t>
            </a:r>
            <a:endParaRPr lang="en-CA" sz="4100" dirty="0">
              <a:solidFill>
                <a:schemeClr val="bg1"/>
              </a:solidFill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3334" y="381000"/>
            <a:ext cx="8263466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Make the most of your Time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752600"/>
            <a:ext cx="75438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Relax and rest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Rest before you get tired out (physically or mentally).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Take short breaks.</a:t>
            </a:r>
          </a:p>
          <a:p>
            <a:pPr fontAlgn="auto">
              <a:defRPr/>
            </a:pPr>
            <a:endParaRPr lang="en-US" sz="3600" b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Be active in learning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Take notes.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Don’t just read over your notes.</a:t>
            </a:r>
            <a:endParaRPr lang="en-US" sz="3600" b="1" dirty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3334" y="381000"/>
            <a:ext cx="8263466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other study strategies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752600"/>
            <a:ext cx="86106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Set specific goals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Ensure your goals can be achieved!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Work in groups?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Employ critical thinking.</a:t>
            </a:r>
          </a:p>
          <a:p>
            <a:pPr fontAlgn="auto">
              <a:defRPr/>
            </a:pPr>
            <a:endParaRPr lang="en-US" sz="3600" b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Be active in learning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Mark up your notes, textbook.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Imagine possible test questions.</a:t>
            </a:r>
            <a:endParaRPr lang="en-US" sz="3600" b="1" dirty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343400"/>
            <a:ext cx="76962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3334" y="381000"/>
            <a:ext cx="8263466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Class  preparation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752600"/>
            <a:ext cx="86106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Before class: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Know and understand previous class.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Read pre-assigned material.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Do assigned tasks (“homework”).</a:t>
            </a:r>
          </a:p>
          <a:p>
            <a:pPr fontAlgn="auto">
              <a:defRPr/>
            </a:pPr>
            <a:endParaRPr lang="en-US" sz="3600" b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endParaRPr lang="en-US" sz="3600" b="1" dirty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endParaRPr lang="en-US" sz="3600" b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Sleep and eat.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524000"/>
            <a:ext cx="6781800" cy="4525963"/>
          </a:xfrm>
        </p:spPr>
        <p:txBody>
          <a:bodyPr lIns="54864" tIns="9144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Attendance is important</a:t>
            </a:r>
          </a:p>
          <a:p>
            <a:pPr marL="118872" lvl="1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Grades can be affected directly and indirectly by attendance</a:t>
            </a:r>
          </a:p>
          <a:p>
            <a:pPr fontAlgn="auto">
              <a:spcAft>
                <a:spcPts val="0"/>
              </a:spcAf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Punctuality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Arrive on time, if late be discrete</a:t>
            </a:r>
          </a:p>
          <a:p>
            <a:pPr fontAlgn="auto">
              <a:spcAft>
                <a:spcPts val="0"/>
              </a:spcAf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Cell phones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Turn off so as not to distract</a:t>
            </a:r>
          </a:p>
          <a:p>
            <a:pPr fontAlgn="auto">
              <a:spcAft>
                <a:spcPts val="0"/>
              </a:spcAft>
              <a:defRPr/>
            </a:pPr>
            <a:endParaRPr lang="en-US" sz="36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0" dirty="0" err="1" smtClean="0">
                <a:solidFill>
                  <a:schemeClr val="bg1"/>
                </a:solidFill>
                <a:ea typeface="+mj-ea"/>
              </a:rPr>
              <a:t>Behaviour</a:t>
            </a:r>
            <a:r>
              <a:rPr lang="en-US" sz="4000" b="0" dirty="0" smtClean="0">
                <a:solidFill>
                  <a:schemeClr val="bg1"/>
                </a:solidFill>
                <a:ea typeface="+mj-ea"/>
              </a:rPr>
              <a:t> in the Classroom</a:t>
            </a:r>
            <a:endParaRPr lang="en-CA" sz="4000" b="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8196" name="Picture 3" descr="C:\Users\wcampbel\AppData\Local\Microsoft\Windows\Temporary Internet Files\Content.IE5\ZBLP2ZZ7\MC90043384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057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3334" y="381000"/>
            <a:ext cx="8263466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After class 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752600"/>
            <a:ext cx="86106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Later that day: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Make sure you understand the class.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Read assigned material.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Do assigned tasks (“homework”).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Pick out possible test questions.</a:t>
            </a:r>
          </a:p>
          <a:p>
            <a:pPr fontAlgn="auto"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List items you don’t understand.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774825"/>
            <a:ext cx="8153400" cy="4625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Many resources available to you: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professor’s office hours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your home department’s resources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Writing Centre, MA</a:t>
            </a:r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∫</a:t>
            </a:r>
            <a:r>
              <a:rPr lang="en-US" sz="3200" b="1" dirty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Vaughan </a:t>
            </a:r>
            <a:r>
              <a:rPr lang="en-US" sz="3200" b="1" dirty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Memorial </a:t>
            </a: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Library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Interactive Tutorials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Student Services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http://www2.acadiau.ca/student-services.html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334" y="381000"/>
            <a:ext cx="8263466" cy="1219200"/>
          </a:xfrm>
          <a:prstGeom prst="rect">
            <a:avLst/>
          </a:prstGeom>
          <a:solidFill>
            <a:srgbClr val="CCECFF"/>
          </a:solidFill>
          <a:ln w="76200" cmpd="thinThick">
            <a:solidFill>
              <a:srgbClr val="CCECFF"/>
            </a:solidFill>
            <a:miter lim="800000"/>
          </a:ln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campus resources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305800" cy="472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Ask for help if you need it.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Use resources at the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Wong International Centre,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at the corner of Highland and Acadia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3200" b="1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hlinkClick r:id="rId4"/>
              </a:rPr>
              <a:t>wic.acadiau.ca/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bg1"/>
                </a:solidFill>
                <a:ea typeface="+mj-ea"/>
              </a:rPr>
              <a:t>Campus Resources</a:t>
            </a:r>
            <a:endParaRPr lang="en-CA" sz="41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43513" y="5486400"/>
            <a:ext cx="3375025" cy="952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Questions?</a:t>
            </a:r>
            <a:endParaRPr lang="en-CA" sz="3600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20688" y="228600"/>
            <a:ext cx="7580312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Arial" charset="0"/>
            </a:endParaRPr>
          </a:p>
          <a:p>
            <a:r>
              <a:rPr lang="en-US" sz="2800">
                <a:latin typeface="Arial" charset="0"/>
              </a:rPr>
              <a:t>Student Resource Centre </a:t>
            </a:r>
            <a:r>
              <a:rPr lang="en-US" sz="2800">
                <a:latin typeface="Arial" charset="0"/>
                <a:hlinkClick r:id="rId4"/>
              </a:rPr>
              <a:t>http://counsel.acadiau.ca/</a:t>
            </a:r>
            <a:r>
              <a:rPr lang="en-US" sz="2800">
                <a:latin typeface="Arial" charset="0"/>
              </a:rPr>
              <a:t> </a:t>
            </a:r>
          </a:p>
          <a:p>
            <a:r>
              <a:rPr lang="en-US" sz="2800"/>
              <a:t>Acadia Students' Union Centre, </a:t>
            </a:r>
          </a:p>
          <a:p>
            <a:r>
              <a:rPr lang="en-US" sz="2800"/>
              <a:t>Old SUB Complex, Lower Level </a:t>
            </a:r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 sz="2800">
              <a:latin typeface="Arial" charset="0"/>
            </a:endParaRPr>
          </a:p>
          <a:p>
            <a:r>
              <a:rPr lang="en-US" sz="3200">
                <a:latin typeface="Arial" charset="0"/>
              </a:rPr>
              <a:t>Socialize with a variety of people.</a:t>
            </a:r>
          </a:p>
          <a:p>
            <a:r>
              <a:rPr lang="en-US" sz="3200">
                <a:latin typeface="Arial" charset="0"/>
              </a:rPr>
              <a:t>Take time to exercise &amp; eat healthy food. </a:t>
            </a:r>
          </a:p>
          <a:p>
            <a:r>
              <a:rPr lang="en-US" sz="3200">
                <a:latin typeface="Arial" charset="0"/>
              </a:rPr>
              <a:t>Most of all: Do your best and enjoy </a:t>
            </a:r>
          </a:p>
          <a:p>
            <a:r>
              <a:rPr lang="en-US" sz="3200">
                <a:latin typeface="Arial" charset="0"/>
              </a:rPr>
              <a:t>the Acadia experience!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5" cstate="print"/>
          <a:srcRect b="15088"/>
          <a:stretch>
            <a:fillRect/>
          </a:stretch>
        </p:blipFill>
        <p:spPr bwMode="auto">
          <a:xfrm>
            <a:off x="5237163" y="1066800"/>
            <a:ext cx="37163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8839200" cy="48006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Laptop use </a:t>
            </a:r>
          </a:p>
          <a:p>
            <a:pPr marL="571500" indent="-5715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mandatory in every class</a:t>
            </a:r>
          </a:p>
          <a:p>
            <a:pPr marL="571500" indent="-5715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your professor will inform you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about how and when to use it.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Appropriate use:</a:t>
            </a:r>
          </a:p>
          <a:p>
            <a:pPr marL="571500" indent="-5715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Taking notes, in-class work, etc.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Inappropriate use: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Any material unrelated to the course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including E-mail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movies, surfing the web,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etc.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Show respect for the professor and other classmates. 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  <a:ea typeface="+mj-ea"/>
              </a:rPr>
              <a:t>Behaviour</a:t>
            </a:r>
            <a:r>
              <a:rPr lang="en-US" sz="4000" dirty="0" smtClean="0">
                <a:solidFill>
                  <a:schemeClr val="bg1"/>
                </a:solidFill>
                <a:ea typeface="+mj-ea"/>
              </a:rPr>
              <a:t> in the Classroom</a:t>
            </a:r>
            <a:endParaRPr lang="en-CA" sz="40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4" cstate="print"/>
          <a:srcRect l="-2" t="6120" r="39990"/>
          <a:stretch>
            <a:fillRect/>
          </a:stretch>
        </p:blipFill>
        <p:spPr bwMode="auto">
          <a:xfrm>
            <a:off x="5867400" y="1600200"/>
            <a:ext cx="298132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752600"/>
            <a:ext cx="7086600" cy="510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What if you are sick or have a family emergency?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Contact the professor and get documentation to the Registrar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Missing class, get notes and see professor if you have questions. 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Assignments and tests, check on the professor’s policies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bg1"/>
                </a:solidFill>
                <a:ea typeface="+mj-ea"/>
              </a:rPr>
              <a:t>Behaviour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> in the Classroom</a:t>
            </a:r>
            <a:endParaRPr lang="en-CA" sz="28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10244" name="Picture 2" descr="C:\Users\wcampbel\AppData\Local\Microsoft\Windows\Temporary Internet Files\Content.IE5\O8ISPB7J\MC9002119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2286000"/>
            <a:ext cx="22717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7800" y="1905000"/>
            <a:ext cx="7315200" cy="495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If you do not have a documented reason for missing class, do not expect the same type of accommodations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Class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Assignments 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Tests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bg1"/>
                </a:solidFill>
                <a:ea typeface="+mj-ea"/>
              </a:rPr>
              <a:t>Behaviour</a:t>
            </a:r>
            <a:r>
              <a:rPr lang="en-US" sz="2800" dirty="0" smtClean="0">
                <a:solidFill>
                  <a:schemeClr val="bg1"/>
                </a:solidFill>
                <a:ea typeface="+mj-ea"/>
              </a:rPr>
              <a:t> in the Classroom</a:t>
            </a:r>
            <a:endParaRPr lang="en-CA" sz="2800" dirty="0">
              <a:solidFill>
                <a:schemeClr val="bg1"/>
              </a:solidFill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8382000" cy="457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Office Hours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Make use of office hours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 are there for you. 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Come as soon as possible. </a:t>
            </a:r>
          </a:p>
          <a:p>
            <a:pPr lvl="1" algn="l"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Don’t wait if you are having difficulties.</a:t>
            </a:r>
          </a:p>
          <a:p>
            <a:pPr marL="457200"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Be prepared with questions and concerns.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72312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</a:rPr>
              <a:t>Interacting with your Professors</a:t>
            </a:r>
            <a:endParaRPr lang="en-CA" sz="2800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12292" name="Picture 2" descr="C:\Users\wcampbel\AppData\Local\Microsoft\Windows\Temporary Internet Files\Content.IE5\ZZHV9HAH\MC9003589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74813"/>
            <a:ext cx="23622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772400" cy="4525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How to address your professors?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Take your cue from the professor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When in doubt, be formal</a:t>
            </a:r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Use your Acadia e-mail address when communicating with faculty members</a:t>
            </a:r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Check your Acadia e-mail regularly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6112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</a:rPr>
              <a:t>Interacting with your Professors     </a:t>
            </a:r>
            <a:endParaRPr lang="en-CA" sz="2800" dirty="0">
              <a:solidFill>
                <a:schemeClr val="bg1"/>
              </a:solidFill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8600"/>
            <a:ext cx="7924800" cy="601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Saturday, 3:00 a.m.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hey!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cudnt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make 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class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yesturday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because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wuz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out late with my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budies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lost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would of been there but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slept in and woke up with like this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magor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wiked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hungover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dude:( did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miss anything important. send me notes of what missed. oh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whats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mundays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test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-- 2 minutes later --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hey!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whazzup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man why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hevent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you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guten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back to me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839200" cy="1143000"/>
          </a:xfrm>
        </p:spPr>
        <p:txBody>
          <a:bodyPr rIns="4572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a typeface="+mj-ea"/>
              </a:rPr>
              <a:t>What is wrong with this e-mail message?</a:t>
            </a:r>
            <a:endParaRPr lang="en-CA" sz="2800" dirty="0">
              <a:solidFill>
                <a:schemeClr val="bg1"/>
              </a:solidFill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2699</TotalTime>
  <Words>2198</Words>
  <Application>Microsoft Office PowerPoint</Application>
  <PresentationFormat>On-screen Show (4:3)</PresentationFormat>
  <Paragraphs>408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BlackTie</vt:lpstr>
      <vt:lpstr>Pointers for Success at Acadia and Beyond</vt:lpstr>
      <vt:lpstr>Pointers for Success in the Classroom</vt:lpstr>
      <vt:lpstr>Behaviour in the Classroom</vt:lpstr>
      <vt:lpstr>Behaviour in the Classroom</vt:lpstr>
      <vt:lpstr>Behaviour in the Classroom</vt:lpstr>
      <vt:lpstr>Behaviour in the Classroom</vt:lpstr>
      <vt:lpstr>Interacting with your Professors</vt:lpstr>
      <vt:lpstr>Interacting with your Professors     </vt:lpstr>
      <vt:lpstr>What is wrong with this e-mail message?</vt:lpstr>
      <vt:lpstr>PowerPoint Presentation</vt:lpstr>
      <vt:lpstr>PowerPoint Presentation</vt:lpstr>
      <vt:lpstr>PowerPoint Presentation</vt:lpstr>
      <vt:lpstr>Group Work &amp; Class Participation</vt:lpstr>
      <vt:lpstr>Group Work &amp; Class Participation</vt:lpstr>
      <vt:lpstr>critical thinking</vt:lpstr>
      <vt:lpstr>critical thinking</vt:lpstr>
      <vt:lpstr>Academic Integrity</vt:lpstr>
      <vt:lpstr>Academic Integrity</vt:lpstr>
      <vt:lpstr>What is cheating?</vt:lpstr>
      <vt:lpstr>What is Plagiarism?</vt:lpstr>
      <vt:lpstr>Academic Integrity</vt:lpstr>
      <vt:lpstr>Academic Integrity</vt:lpstr>
      <vt:lpstr>Academic Integrity</vt:lpstr>
      <vt:lpstr>Pointers for Success Outside of the Classroom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Campus 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Acadia Classroom</dc:title>
  <dc:creator>kbleile</dc:creator>
  <cp:lastModifiedBy>Windows User</cp:lastModifiedBy>
  <cp:revision>304</cp:revision>
  <cp:lastPrinted>2011-09-01T19:53:23Z</cp:lastPrinted>
  <dcterms:created xsi:type="dcterms:W3CDTF">2008-08-26T00:19:59Z</dcterms:created>
  <dcterms:modified xsi:type="dcterms:W3CDTF">2012-10-01T15:16:32Z</dcterms:modified>
</cp:coreProperties>
</file>